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5" r:id="rId11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 Wiesnerová" initials="EW" lastIdx="3" clrIdx="0">
    <p:extLst>
      <p:ext uri="{19B8F6BF-5375-455C-9EA6-DF929625EA0E}">
        <p15:presenceInfo xmlns:p15="http://schemas.microsoft.com/office/powerpoint/2012/main" userId="Ema Wies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75" d="100"/>
          <a:sy n="75" d="100"/>
        </p:scale>
        <p:origin x="1308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List1!$A$4</c:f>
              <c:strCache>
                <c:ptCount val="1"/>
                <c:pt idx="0">
                  <c:v>1 - 5 měsíční stipendia / monatige Stipendien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List1!$B$2:$K$3</c:f>
              <c:multiLvlStrCache>
                <c:ptCount val="10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</c:lvl>
                <c:lvl>
                  <c:pt idx="0">
                    <c:v>2015</c:v>
                  </c:pt>
                  <c:pt idx="2">
                    <c:v>2014</c:v>
                  </c:pt>
                  <c:pt idx="4">
                    <c:v>2013</c:v>
                  </c:pt>
                  <c:pt idx="6">
                    <c:v>2012</c:v>
                  </c:pt>
                  <c:pt idx="8">
                    <c:v>2011</c:v>
                  </c:pt>
                </c:lvl>
              </c:multiLvlStrCache>
            </c:multiLvlStrRef>
          </c:cat>
          <c:val>
            <c:numRef>
              <c:f>List1!$B$4:$K$4</c:f>
              <c:numCache>
                <c:formatCode>General</c:formatCode>
                <c:ptCount val="10"/>
                <c:pt idx="0">
                  <c:v>62</c:v>
                </c:pt>
                <c:pt idx="1">
                  <c:v>7</c:v>
                </c:pt>
                <c:pt idx="2">
                  <c:v>58</c:v>
                </c:pt>
                <c:pt idx="3">
                  <c:v>9</c:v>
                </c:pt>
                <c:pt idx="4">
                  <c:v>60</c:v>
                </c:pt>
                <c:pt idx="5">
                  <c:v>11</c:v>
                </c:pt>
                <c:pt idx="6">
                  <c:v>61</c:v>
                </c:pt>
                <c:pt idx="7">
                  <c:v>10</c:v>
                </c:pt>
                <c:pt idx="8">
                  <c:v>49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List1!$A$5</c:f>
              <c:strCache>
                <c:ptCount val="1"/>
                <c:pt idx="0">
                  <c:v>VŠ učitelé / Universitätslehrende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List1!$B$2:$K$3</c:f>
              <c:multiLvlStrCache>
                <c:ptCount val="10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</c:lvl>
                <c:lvl>
                  <c:pt idx="0">
                    <c:v>2015</c:v>
                  </c:pt>
                  <c:pt idx="2">
                    <c:v>2014</c:v>
                  </c:pt>
                  <c:pt idx="4">
                    <c:v>2013</c:v>
                  </c:pt>
                  <c:pt idx="6">
                    <c:v>2012</c:v>
                  </c:pt>
                  <c:pt idx="8">
                    <c:v>2011</c:v>
                  </c:pt>
                </c:lvl>
              </c:multiLvlStrCache>
            </c:multiLvlStrRef>
          </c:cat>
          <c:val>
            <c:numRef>
              <c:f>List1!$B$5:$K$5</c:f>
              <c:numCache>
                <c:formatCode>General</c:formatCode>
                <c:ptCount val="10"/>
                <c:pt idx="0">
                  <c:v>14</c:v>
                </c:pt>
                <c:pt idx="2">
                  <c:v>13</c:v>
                </c:pt>
                <c:pt idx="4">
                  <c:v>15</c:v>
                </c:pt>
                <c:pt idx="5">
                  <c:v>1</c:v>
                </c:pt>
                <c:pt idx="6">
                  <c:v>7</c:v>
                </c:pt>
                <c:pt idx="8">
                  <c:v>10</c:v>
                </c:pt>
              </c:numCache>
            </c:numRef>
          </c:val>
        </c:ser>
        <c:ser>
          <c:idx val="2"/>
          <c:order val="2"/>
          <c:tx>
            <c:strRef>
              <c:f>List1!$A$6</c:f>
              <c:strCache>
                <c:ptCount val="1"/>
                <c:pt idx="0">
                  <c:v>Habilitační stipendia / Habilitationsstipendium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List1!$B$2:$K$3</c:f>
              <c:multiLvlStrCache>
                <c:ptCount val="10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</c:lvl>
                <c:lvl>
                  <c:pt idx="0">
                    <c:v>2015</c:v>
                  </c:pt>
                  <c:pt idx="2">
                    <c:v>2014</c:v>
                  </c:pt>
                  <c:pt idx="4">
                    <c:v>2013</c:v>
                  </c:pt>
                  <c:pt idx="6">
                    <c:v>2012</c:v>
                  </c:pt>
                  <c:pt idx="8">
                    <c:v>2011</c:v>
                  </c:pt>
                </c:lvl>
              </c:multiLvlStrCache>
            </c:multiLvlStrRef>
          </c:cat>
          <c:val>
            <c:numRef>
              <c:f>List1!$B$6:$K$6</c:f>
              <c:numCache>
                <c:formatCode>General</c:formatCode>
                <c:ptCount val="10"/>
                <c:pt idx="0">
                  <c:v>3</c:v>
                </c:pt>
                <c:pt idx="2">
                  <c:v>2</c:v>
                </c:pt>
                <c:pt idx="4">
                  <c:v>1</c:v>
                </c:pt>
                <c:pt idx="6">
                  <c:v>2</c:v>
                </c:pt>
                <c:pt idx="8">
                  <c:v>2</c:v>
                </c:pt>
              </c:numCache>
            </c:numRef>
          </c:val>
        </c:ser>
        <c:ser>
          <c:idx val="3"/>
          <c:order val="3"/>
          <c:tx>
            <c:strRef>
              <c:f>List1!$A$7</c:f>
              <c:strCache>
                <c:ptCount val="1"/>
                <c:pt idx="0">
                  <c:v>Letní školy slovanských studií / Sommersprachkurse</c:v>
                </c:pt>
              </c:strCache>
            </c:strRef>
          </c:tx>
          <c:invertIfNegative val="0"/>
          <c:cat>
            <c:multiLvlStrRef>
              <c:f>List1!$B$2:$K$3</c:f>
              <c:multiLvlStrCache>
                <c:ptCount val="10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</c:lvl>
                <c:lvl>
                  <c:pt idx="0">
                    <c:v>2015</c:v>
                  </c:pt>
                  <c:pt idx="2">
                    <c:v>2014</c:v>
                  </c:pt>
                  <c:pt idx="4">
                    <c:v>2013</c:v>
                  </c:pt>
                  <c:pt idx="6">
                    <c:v>2012</c:v>
                  </c:pt>
                  <c:pt idx="8">
                    <c:v>2011</c:v>
                  </c:pt>
                </c:lvl>
              </c:multiLvlStrCache>
            </c:multiLvlStrRef>
          </c:cat>
          <c:val>
            <c:numRef>
              <c:f>List1!$B$7:$K$7</c:f>
              <c:numCache>
                <c:formatCode>General</c:formatCode>
                <c:ptCount val="10"/>
                <c:pt idx="1">
                  <c:v>18</c:v>
                </c:pt>
                <c:pt idx="3">
                  <c:v>19</c:v>
                </c:pt>
                <c:pt idx="5">
                  <c:v>10</c:v>
                </c:pt>
                <c:pt idx="7">
                  <c:v>13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441280"/>
        <c:axId val="399440496"/>
      </c:barChart>
      <c:catAx>
        <c:axId val="399441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9440496"/>
        <c:crosses val="autoZero"/>
        <c:auto val="1"/>
        <c:lblAlgn val="ctr"/>
        <c:lblOffset val="100"/>
        <c:noMultiLvlLbl val="0"/>
      </c:catAx>
      <c:valAx>
        <c:axId val="399440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944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List1!$A$11</c:f>
              <c:strCache>
                <c:ptCount val="1"/>
                <c:pt idx="0">
                  <c:v>UK Praha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List1!$B$11:$F$11</c:f>
              <c:numCache>
                <c:formatCode>General</c:formatCode>
                <c:ptCount val="5"/>
                <c:pt idx="0">
                  <c:v>12</c:v>
                </c:pt>
                <c:pt idx="1">
                  <c:v>24</c:v>
                </c:pt>
                <c:pt idx="2">
                  <c:v>21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List1!$A$12</c:f>
              <c:strCache>
                <c:ptCount val="1"/>
                <c:pt idx="0">
                  <c:v>MU Brno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List1!$B$12:$F$12</c:f>
              <c:numCache>
                <c:formatCode>General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ser>
          <c:idx val="2"/>
          <c:order val="2"/>
          <c:tx>
            <c:strRef>
              <c:f>List1!$A$13</c:f>
              <c:strCache>
                <c:ptCount val="1"/>
                <c:pt idx="0">
                  <c:v>UP Olomouc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List1!$B$13:$F$13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List1!$A$14</c:f>
              <c:strCache>
                <c:ptCount val="1"/>
                <c:pt idx="0">
                  <c:v>JU České Budějovice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List1!$B$14:$F$14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List1!$A$15</c:f>
              <c:strCache>
                <c:ptCount val="1"/>
                <c:pt idx="0">
                  <c:v>UP Pardubice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List1!$B$15:$F$15</c:f>
              <c:numCache>
                <c:formatCode>General</c:formatCode>
                <c:ptCount val="5"/>
                <c:pt idx="1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5"/>
          <c:order val="5"/>
          <c:tx>
            <c:strRef>
              <c:f>List1!$A$16</c:f>
              <c:strCache>
                <c:ptCount val="1"/>
                <c:pt idx="0">
                  <c:v>ČVUT Praha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List1!$B$16:$F$16</c:f>
              <c:numCache>
                <c:formatCode>General</c:formatCode>
                <c:ptCount val="5"/>
                <c:pt idx="0">
                  <c:v>5</c:v>
                </c:pt>
                <c:pt idx="2">
                  <c:v>4</c:v>
                </c:pt>
              </c:numCache>
            </c:numRef>
          </c:val>
        </c:ser>
        <c:ser>
          <c:idx val="6"/>
          <c:order val="6"/>
          <c:tx>
            <c:strRef>
              <c:f>List1!$A$17</c:f>
              <c:strCache>
                <c:ptCount val="1"/>
                <c:pt idx="0">
                  <c:v>VŠE Praha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List1!$B$17:$F$17</c:f>
              <c:numCache>
                <c:formatCode>General</c:formatCode>
                <c:ptCount val="5"/>
                <c:pt idx="0">
                  <c:v>3</c:v>
                </c:pt>
                <c:pt idx="2">
                  <c:v>5</c:v>
                </c:pt>
              </c:numCache>
            </c:numRef>
          </c:val>
        </c:ser>
        <c:ser>
          <c:idx val="7"/>
          <c:order val="7"/>
          <c:tx>
            <c:strRef>
              <c:f>List1!$A$18</c:f>
              <c:strCache>
                <c:ptCount val="1"/>
                <c:pt idx="0">
                  <c:v>VŠCHT Praha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List1!$B$18:$F$18</c:f>
              <c:numCache>
                <c:formatCode>General</c:formatCode>
                <c:ptCount val="5"/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8"/>
          <c:order val="8"/>
          <c:tx>
            <c:strRef>
              <c:f>List1!$A$19</c:f>
              <c:strCache>
                <c:ptCount val="1"/>
                <c:pt idx="0">
                  <c:v>ZČU Plzeň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List1!$B$19:$F$19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</c:ser>
        <c:ser>
          <c:idx val="9"/>
          <c:order val="9"/>
          <c:tx>
            <c:strRef>
              <c:f>List1!$A$20</c:f>
              <c:strCache>
                <c:ptCount val="1"/>
                <c:pt idx="0">
                  <c:v>OU Ostrava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List1!$B$20:$F$20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</c:ser>
        <c:ser>
          <c:idx val="10"/>
          <c:order val="10"/>
          <c:tx>
            <c:strRef>
              <c:f>List1!$A$21</c:f>
              <c:strCache>
                <c:ptCount val="1"/>
                <c:pt idx="0">
                  <c:v>UJEP Ústí n. L.</c:v>
                </c:pt>
              </c:strCache>
            </c:strRef>
          </c:tx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List1!$B$21:$F$21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ser>
          <c:idx val="11"/>
          <c:order val="11"/>
          <c:tx>
            <c:strRef>
              <c:f>List1!$A$22</c:f>
              <c:strCache>
                <c:ptCount val="1"/>
                <c:pt idx="0">
                  <c:v>ostatní / sonstiges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List1!$B$10:$F$10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List1!$B$22:$F$22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3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442456"/>
        <c:axId val="399442064"/>
      </c:barChart>
      <c:catAx>
        <c:axId val="39944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442064"/>
        <c:crosses val="autoZero"/>
        <c:auto val="1"/>
        <c:lblAlgn val="ctr"/>
        <c:lblOffset val="100"/>
        <c:noMultiLvlLbl val="0"/>
      </c:catAx>
      <c:valAx>
        <c:axId val="39944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442456"/>
        <c:crosses val="autoZero"/>
        <c:crossBetween val="between"/>
      </c:valAx>
    </c:plotArea>
    <c:legend>
      <c:legendPos val="r"/>
      <c:legendEntry>
        <c:idx val="10"/>
        <c:txPr>
          <a:bodyPr/>
          <a:lstStyle/>
          <a:p>
            <a:pPr>
              <a:defRPr b="1" i="0" baseline="0"/>
            </a:pPr>
            <a:endParaRPr lang="cs-CZ"/>
          </a:p>
        </c:txPr>
      </c:legendEntry>
      <c:layout/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List1!$B$26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cat>
            <c:numRef>
              <c:f>List1!$A$27:$A$31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List1!$B$27:$B$31</c:f>
              <c:numCache>
                <c:formatCode>General</c:formatCode>
                <c:ptCount val="5"/>
                <c:pt idx="0">
                  <c:v>58</c:v>
                </c:pt>
                <c:pt idx="1">
                  <c:v>57</c:v>
                </c:pt>
                <c:pt idx="2">
                  <c:v>41</c:v>
                </c:pt>
                <c:pt idx="3">
                  <c:v>42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List1!$C$26</c:f>
              <c:strCache>
                <c:ptCount val="1"/>
                <c:pt idx="0">
                  <c:v>AT</c:v>
                </c:pt>
              </c:strCache>
            </c:strRef>
          </c:tx>
          <c:invertIfNegative val="0"/>
          <c:cat>
            <c:numRef>
              <c:f>List1!$A$27:$A$31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List1!$C$27:$C$31</c:f>
              <c:numCache>
                <c:formatCode>General</c:formatCode>
                <c:ptCount val="5"/>
                <c:pt idx="0">
                  <c:v>28</c:v>
                </c:pt>
                <c:pt idx="1">
                  <c:v>38</c:v>
                </c:pt>
                <c:pt idx="2">
                  <c:v>31</c:v>
                </c:pt>
                <c:pt idx="3">
                  <c:v>30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451864"/>
        <c:axId val="399442848"/>
      </c:barChart>
      <c:catAx>
        <c:axId val="399451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9442848"/>
        <c:crosses val="autoZero"/>
        <c:auto val="1"/>
        <c:lblAlgn val="ctr"/>
        <c:lblOffset val="100"/>
        <c:noMultiLvlLbl val="0"/>
      </c:catAx>
      <c:valAx>
        <c:axId val="399442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9451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248671300359985"/>
          <c:y val="3.3950617283950615E-2"/>
          <c:w val="0.42907885486222286"/>
          <c:h val="0.776556819286478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List1!$B$50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List1!$A$51:$A$58</c:f>
              <c:strCache>
                <c:ptCount val="8"/>
                <c:pt idx="0">
                  <c:v>vědecká spolupráce / wissenschaftliche Zusammenarbeit</c:v>
                </c:pt>
                <c:pt idx="1">
                  <c:v>spolupráce ve výuce / Zusammenarbeit bei der Lehre</c:v>
                </c:pt>
                <c:pt idx="2">
                  <c:v>vědecká odborná zasedání / wissenschaftliche Fachveranstaltungen</c:v>
                </c:pt>
                <c:pt idx="3">
                  <c:v>vědecké exkurze pro studenty / Fachexkursionen für Studierende</c:v>
                </c:pt>
                <c:pt idx="4">
                  <c:v>publikace / Publikation</c:v>
                </c:pt>
                <c:pt idx="5">
                  <c:v>studentské semináře a praktika / studentische Seminare und Praktiken</c:v>
                </c:pt>
                <c:pt idx="6">
                  <c:v>letní jazykové školy / Sommerkollegs</c:v>
                </c:pt>
                <c:pt idx="7">
                  <c:v>letní odborné školy / Summerschools</c:v>
                </c:pt>
              </c:strCache>
            </c:strRef>
          </c:cat>
          <c:val>
            <c:numRef>
              <c:f>List1!$B$51:$B$58</c:f>
              <c:numCache>
                <c:formatCode>General</c:formatCode>
                <c:ptCount val="8"/>
                <c:pt idx="0">
                  <c:v>13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List1!$C$50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List1!$A$51:$A$58</c:f>
              <c:strCache>
                <c:ptCount val="8"/>
                <c:pt idx="0">
                  <c:v>vědecká spolupráce / wissenschaftliche Zusammenarbeit</c:v>
                </c:pt>
                <c:pt idx="1">
                  <c:v>spolupráce ve výuce / Zusammenarbeit bei der Lehre</c:v>
                </c:pt>
                <c:pt idx="2">
                  <c:v>vědecká odborná zasedání / wissenschaftliche Fachveranstaltungen</c:v>
                </c:pt>
                <c:pt idx="3">
                  <c:v>vědecké exkurze pro studenty / Fachexkursionen für Studierende</c:v>
                </c:pt>
                <c:pt idx="4">
                  <c:v>publikace / Publikation</c:v>
                </c:pt>
                <c:pt idx="5">
                  <c:v>studentské semináře a praktika / studentische Seminare und Praktiken</c:v>
                </c:pt>
                <c:pt idx="6">
                  <c:v>letní jazykové školy / Sommerkollegs</c:v>
                </c:pt>
                <c:pt idx="7">
                  <c:v>letní odborné školy / Summerschools</c:v>
                </c:pt>
              </c:strCache>
            </c:strRef>
          </c:cat>
          <c:val>
            <c:numRef>
              <c:f>List1!$C$51:$C$58</c:f>
              <c:numCache>
                <c:formatCode>General</c:formatCode>
                <c:ptCount val="8"/>
                <c:pt idx="0">
                  <c:v>13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List1!$D$50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List1!$A$51:$A$58</c:f>
              <c:strCache>
                <c:ptCount val="8"/>
                <c:pt idx="0">
                  <c:v>vědecká spolupráce / wissenschaftliche Zusammenarbeit</c:v>
                </c:pt>
                <c:pt idx="1">
                  <c:v>spolupráce ve výuce / Zusammenarbeit bei der Lehre</c:v>
                </c:pt>
                <c:pt idx="2">
                  <c:v>vědecká odborná zasedání / wissenschaftliche Fachveranstaltungen</c:v>
                </c:pt>
                <c:pt idx="3">
                  <c:v>vědecké exkurze pro studenty / Fachexkursionen für Studierende</c:v>
                </c:pt>
                <c:pt idx="4">
                  <c:v>publikace / Publikation</c:v>
                </c:pt>
                <c:pt idx="5">
                  <c:v>studentské semináře a praktika / studentische Seminare und Praktiken</c:v>
                </c:pt>
                <c:pt idx="6">
                  <c:v>letní jazykové školy / Sommerkollegs</c:v>
                </c:pt>
                <c:pt idx="7">
                  <c:v>letní odborné školy / Summerschools</c:v>
                </c:pt>
              </c:strCache>
            </c:strRef>
          </c:cat>
          <c:val>
            <c:numRef>
              <c:f>List1!$D$51:$D$58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List1!$E$50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List1!$A$51:$A$58</c:f>
              <c:strCache>
                <c:ptCount val="8"/>
                <c:pt idx="0">
                  <c:v>vědecká spolupráce / wissenschaftliche Zusammenarbeit</c:v>
                </c:pt>
                <c:pt idx="1">
                  <c:v>spolupráce ve výuce / Zusammenarbeit bei der Lehre</c:v>
                </c:pt>
                <c:pt idx="2">
                  <c:v>vědecká odborná zasedání / wissenschaftliche Fachveranstaltungen</c:v>
                </c:pt>
                <c:pt idx="3">
                  <c:v>vědecké exkurze pro studenty / Fachexkursionen für Studierende</c:v>
                </c:pt>
                <c:pt idx="4">
                  <c:v>publikace / Publikation</c:v>
                </c:pt>
                <c:pt idx="5">
                  <c:v>studentské semináře a praktika / studentische Seminare und Praktiken</c:v>
                </c:pt>
                <c:pt idx="6">
                  <c:v>letní jazykové školy / Sommerkollegs</c:v>
                </c:pt>
                <c:pt idx="7">
                  <c:v>letní odborné školy / Summerschools</c:v>
                </c:pt>
              </c:strCache>
            </c:strRef>
          </c:cat>
          <c:val>
            <c:numRef>
              <c:f>List1!$E$51:$E$58</c:f>
              <c:numCache>
                <c:formatCode>General</c:formatCode>
                <c:ptCount val="8"/>
                <c:pt idx="0">
                  <c:v>15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List1!$F$50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List1!$A$51:$A$58</c:f>
              <c:strCache>
                <c:ptCount val="8"/>
                <c:pt idx="0">
                  <c:v>vědecká spolupráce / wissenschaftliche Zusammenarbeit</c:v>
                </c:pt>
                <c:pt idx="1">
                  <c:v>spolupráce ve výuce / Zusammenarbeit bei der Lehre</c:v>
                </c:pt>
                <c:pt idx="2">
                  <c:v>vědecká odborná zasedání / wissenschaftliche Fachveranstaltungen</c:v>
                </c:pt>
                <c:pt idx="3">
                  <c:v>vědecké exkurze pro studenty / Fachexkursionen für Studierende</c:v>
                </c:pt>
                <c:pt idx="4">
                  <c:v>publikace / Publikation</c:v>
                </c:pt>
                <c:pt idx="5">
                  <c:v>studentské semináře a praktika / studentische Seminare und Praktiken</c:v>
                </c:pt>
                <c:pt idx="6">
                  <c:v>letní jazykové školy / Sommerkollegs</c:v>
                </c:pt>
                <c:pt idx="7">
                  <c:v>letní odborné školy / Summerschools</c:v>
                </c:pt>
              </c:strCache>
            </c:strRef>
          </c:cat>
          <c:val>
            <c:numRef>
              <c:f>List1!$F$51:$F$58</c:f>
              <c:numCache>
                <c:formatCode>General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12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448728"/>
        <c:axId val="399449120"/>
      </c:barChart>
      <c:catAx>
        <c:axId val="399448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399449120"/>
        <c:crosses val="autoZero"/>
        <c:auto val="1"/>
        <c:lblAlgn val="ctr"/>
        <c:lblOffset val="100"/>
        <c:noMultiLvlLbl val="0"/>
      </c:catAx>
      <c:valAx>
        <c:axId val="399449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9448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10" y="0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8975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10" y="6398975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426" y="0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4825"/>
            <a:ext cx="3367088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49" y="3199488"/>
            <a:ext cx="7895590" cy="303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806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7" y="6248400"/>
            <a:ext cx="8458999" cy="457200"/>
          </a:xfrm>
        </p:spPr>
        <p:txBody>
          <a:bodyPr/>
          <a:lstStyle/>
          <a:p>
            <a:r>
              <a:rPr lang="cs-CZ" b="1" dirty="0"/>
              <a:t>CZ-AT: </a:t>
            </a:r>
            <a:r>
              <a:rPr lang="cs-CZ" b="1" dirty="0" smtClean="0"/>
              <a:t>Hranice </a:t>
            </a:r>
            <a:r>
              <a:rPr lang="cs-CZ" b="1" dirty="0"/>
              <a:t>– spolupráce – partnerství na příkladu změn v ekonomice, vědě a každodenní </a:t>
            </a:r>
            <a:r>
              <a:rPr lang="cs-CZ" b="1" dirty="0" smtClean="0"/>
              <a:t>kultuře </a:t>
            </a:r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69" y="1555334"/>
            <a:ext cx="5275532" cy="3717421"/>
          </a:xfrm>
        </p:spPr>
        <p:txBody>
          <a:bodyPr/>
          <a:lstStyle/>
          <a:p>
            <a:r>
              <a:rPr lang="cs-CZ" sz="2400" dirty="0" smtClean="0"/>
              <a:t>ČESKO-RAKOUSKÁ SPOLUPRÁCE S PODPOROU PROGRAMU AKTION CZ-AT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>
                <a:solidFill>
                  <a:srgbClr val="FF0000"/>
                </a:solidFill>
              </a:rPr>
              <a:t>TSCHECHISCH-ÖSTERREICHISCHE ZUSAMMENARBEIT MIT DER UNTERSTÜTZUNG VOM PROGRAMM AKTION CZ-AT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b="0" dirty="0"/>
              <a:t/>
            </a:r>
            <a:br>
              <a:rPr lang="cs-CZ" sz="2400" b="0" dirty="0"/>
            </a:br>
            <a:r>
              <a:rPr lang="cs-CZ" sz="2000" b="0" dirty="0" smtClean="0"/>
              <a:t>Milan </a:t>
            </a:r>
            <a:r>
              <a:rPr lang="cs-CZ" sz="2000" b="0" dirty="0"/>
              <a:t>Jeřábek, </a:t>
            </a:r>
            <a:r>
              <a:rPr lang="cs-CZ" sz="2000" b="0" dirty="0" err="1" smtClean="0"/>
              <a:t>Wien</a:t>
            </a:r>
            <a:r>
              <a:rPr lang="cs-CZ" sz="2000" b="0" dirty="0" smtClean="0"/>
              <a:t>, 31. 05. 2017</a:t>
            </a:r>
            <a:r>
              <a:rPr lang="cs-CZ" sz="2400" b="0" dirty="0"/>
              <a:t/>
            </a:r>
            <a:br>
              <a:rPr lang="cs-CZ" sz="2400" b="0" dirty="0"/>
            </a:br>
            <a:endParaRPr lang="cs-CZ" altLang="cs-CZ" sz="2400" dirty="0"/>
          </a:p>
        </p:txBody>
      </p:sp>
      <p:pic>
        <p:nvPicPr>
          <p:cNvPr id="5" name="Picture 4" descr="gu_logo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5" y="1620033"/>
            <a:ext cx="2366868" cy="5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23" y="2558881"/>
            <a:ext cx="1174090" cy="105156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482182" y="2806969"/>
            <a:ext cx="871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78p9</a:t>
            </a:r>
            <a:endParaRPr lang="cs-CZ" dirty="0"/>
          </a:p>
        </p:txBody>
      </p:sp>
      <p:pic>
        <p:nvPicPr>
          <p:cNvPr id="9" name="Obrázek 8" descr="http://public.univie.ac.at/fileadmin/user_upload/public/logo/UNI-Logo_RGB_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5" y="4007252"/>
            <a:ext cx="2281410" cy="58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 txBox="1">
            <a:spLocks/>
          </p:cNvSpPr>
          <p:nvPr/>
        </p:nvSpPr>
        <p:spPr>
          <a:xfrm>
            <a:off x="3903134" y="5223933"/>
            <a:ext cx="4805438" cy="9617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 smtClean="0"/>
              <a:t>Děkuji Vám za pozornost!</a:t>
            </a:r>
          </a:p>
          <a:p>
            <a:r>
              <a:rPr lang="cs-CZ" sz="2000" i="1" kern="0" dirty="0" err="1" smtClean="0">
                <a:solidFill>
                  <a:srgbClr val="FF0000"/>
                </a:solidFill>
              </a:rPr>
              <a:t>Vielen</a:t>
            </a:r>
            <a:r>
              <a:rPr lang="cs-CZ" sz="2000" i="1" kern="0" dirty="0" smtClean="0">
                <a:solidFill>
                  <a:srgbClr val="FF0000"/>
                </a:solidFill>
              </a:rPr>
              <a:t> </a:t>
            </a:r>
            <a:r>
              <a:rPr lang="cs-CZ" sz="2000" i="1" kern="0" dirty="0" err="1" smtClean="0">
                <a:solidFill>
                  <a:srgbClr val="FF0000"/>
                </a:solidFill>
              </a:rPr>
              <a:t>Dank</a:t>
            </a:r>
            <a:r>
              <a:rPr lang="cs-CZ" sz="2000" i="1" kern="0" dirty="0" smtClean="0">
                <a:solidFill>
                  <a:srgbClr val="FF0000"/>
                </a:solidFill>
              </a:rPr>
              <a:t> </a:t>
            </a:r>
            <a:r>
              <a:rPr lang="cs-CZ" sz="2000" i="1" kern="0" dirty="0" err="1" smtClean="0">
                <a:solidFill>
                  <a:srgbClr val="FF0000"/>
                </a:solidFill>
              </a:rPr>
              <a:t>für</a:t>
            </a:r>
            <a:r>
              <a:rPr lang="cs-CZ" sz="2000" i="1" kern="0" dirty="0" smtClean="0">
                <a:solidFill>
                  <a:srgbClr val="FF0000"/>
                </a:solidFill>
              </a:rPr>
              <a:t> </a:t>
            </a:r>
            <a:r>
              <a:rPr lang="cs-CZ" sz="2000" i="1" kern="0" dirty="0" err="1" smtClean="0">
                <a:solidFill>
                  <a:srgbClr val="FF0000"/>
                </a:solidFill>
              </a:rPr>
              <a:t>Ihre</a:t>
            </a:r>
            <a:r>
              <a:rPr lang="cs-CZ" sz="2000" i="1" kern="0" dirty="0" smtClean="0">
                <a:solidFill>
                  <a:srgbClr val="FF0000"/>
                </a:solidFill>
              </a:rPr>
              <a:t> </a:t>
            </a:r>
            <a:r>
              <a:rPr lang="cs-CZ" sz="2000" i="1" kern="0" dirty="0" err="1" smtClean="0">
                <a:solidFill>
                  <a:srgbClr val="FF0000"/>
                </a:solidFill>
              </a:rPr>
              <a:t>Aufmerksamkeit</a:t>
            </a:r>
            <a:r>
              <a:rPr lang="cs-CZ" sz="2000" i="1" kern="0" dirty="0" smtClean="0">
                <a:solidFill>
                  <a:srgbClr val="FF0000"/>
                </a:solidFill>
              </a:rPr>
              <a:t>!</a:t>
            </a:r>
            <a:endParaRPr lang="cs-CZ" sz="2000" i="1" kern="0" dirty="0">
              <a:solidFill>
                <a:srgbClr val="FF0000"/>
              </a:solidFill>
            </a:endParaRPr>
          </a:p>
        </p:txBody>
      </p:sp>
      <p:pic>
        <p:nvPicPr>
          <p:cNvPr id="23" name="obrázek 1" descr="PodpisM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041" y="6023604"/>
            <a:ext cx="1603036" cy="5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ek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69" y="2238722"/>
            <a:ext cx="1263703" cy="1110424"/>
          </a:xfrm>
          <a:prstGeom prst="rect">
            <a:avLst/>
          </a:prstGeom>
        </p:spPr>
      </p:pic>
      <p:pic>
        <p:nvPicPr>
          <p:cNvPr id="25" name="Obrázek 24" descr="http://public.univie.ac.at/fileadmin/user_upload/public/logo/UNI-Logo_RGB_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27" y="1333091"/>
            <a:ext cx="2650945" cy="6703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bdélník 28"/>
          <p:cNvSpPr/>
          <p:nvPr/>
        </p:nvSpPr>
        <p:spPr>
          <a:xfrm>
            <a:off x="6577792" y="6123423"/>
            <a:ext cx="2027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jerabek@sci.muni.cz</a:t>
            </a:r>
          </a:p>
        </p:txBody>
      </p:sp>
      <p:pic>
        <p:nvPicPr>
          <p:cNvPr id="1026" name="Picture 2" descr="C:\Users\Jeřábek2\Desktop\IMG_754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2617"/>
            <a:ext cx="5266432" cy="39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p://jerabek@sci.muni.cz:143/fetch%3EUID%3E/INBOX%3E8816?part=1.2.3&amp;filename=20170421_190237.jpe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Jeřábek2\Desktop\20170421_19023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28318"/>
            <a:ext cx="3468158" cy="26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238331" y="132762"/>
            <a:ext cx="666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kern="0" dirty="0">
                <a:solidFill>
                  <a:srgbClr val="00287D"/>
                </a:solidFill>
                <a:latin typeface="Arial"/>
                <a:ea typeface="+mj-ea"/>
                <a:cs typeface="+mj-cs"/>
              </a:rPr>
              <a:t>ČESKO-RAKOUSKÁ SPOLUPRÁCE S PODPOROU PROGRAMU AKTION CZ-AT</a:t>
            </a:r>
            <a:endParaRPr lang="cs-CZ" sz="1800" dirty="0"/>
          </a:p>
        </p:txBody>
      </p:sp>
      <p:pic>
        <p:nvPicPr>
          <p:cNvPr id="18" name="Picture 4" descr="gu_logo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95" y="3990697"/>
            <a:ext cx="2908007" cy="6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9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389" y="676805"/>
            <a:ext cx="8086635" cy="647700"/>
          </a:xfrm>
        </p:spPr>
        <p:txBody>
          <a:bodyPr/>
          <a:lstStyle/>
          <a:p>
            <a:r>
              <a:rPr lang="cs-CZ" dirty="0" smtClean="0"/>
              <a:t>Popis programu / </a:t>
            </a:r>
            <a:r>
              <a:rPr lang="cs-CZ" i="1" dirty="0" err="1" smtClean="0">
                <a:solidFill>
                  <a:srgbClr val="FF0000"/>
                </a:solidFill>
              </a:rPr>
              <a:t>Beschreibung</a:t>
            </a:r>
            <a:r>
              <a:rPr lang="cs-CZ" i="1" dirty="0" smtClean="0">
                <a:solidFill>
                  <a:srgbClr val="FF0000"/>
                </a:solidFill>
              </a:rPr>
              <a:t> des </a:t>
            </a:r>
            <a:r>
              <a:rPr lang="cs-CZ" i="1" dirty="0" err="1" smtClean="0">
                <a:solidFill>
                  <a:srgbClr val="FF0000"/>
                </a:solidFill>
              </a:rPr>
              <a:t>Programmes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856" y="1458913"/>
            <a:ext cx="8456611" cy="4781020"/>
          </a:xfrm>
        </p:spPr>
        <p:txBody>
          <a:bodyPr/>
          <a:lstStyle/>
          <a:p>
            <a:r>
              <a:rPr lang="cs-CZ" sz="1800" dirty="0" smtClean="0"/>
              <a:t>Program na podporu bilaterální spolupráce ve vědě a  vzdělávání v terciární sféře / </a:t>
            </a:r>
            <a:r>
              <a:rPr lang="cs-CZ" sz="1800" i="1" dirty="0" err="1" smtClean="0">
                <a:solidFill>
                  <a:srgbClr val="FF0000"/>
                </a:solidFill>
              </a:rPr>
              <a:t>Programm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zur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Förderung</a:t>
            </a:r>
            <a:r>
              <a:rPr lang="cs-CZ" sz="1800" i="1" dirty="0" smtClean="0">
                <a:solidFill>
                  <a:srgbClr val="FF0000"/>
                </a:solidFill>
              </a:rPr>
              <a:t> der </a:t>
            </a:r>
            <a:r>
              <a:rPr lang="cs-CZ" sz="1800" i="1" dirty="0" err="1" smtClean="0">
                <a:solidFill>
                  <a:srgbClr val="FF0000"/>
                </a:solidFill>
              </a:rPr>
              <a:t>bilateralen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Zusammenarbeit</a:t>
            </a:r>
            <a:r>
              <a:rPr lang="cs-CZ" sz="1800" i="1" dirty="0" smtClean="0">
                <a:solidFill>
                  <a:srgbClr val="FF0000"/>
                </a:solidFill>
              </a:rPr>
              <a:t> in </a:t>
            </a:r>
            <a:r>
              <a:rPr lang="cs-CZ" sz="1800" i="1" dirty="0" err="1" smtClean="0">
                <a:solidFill>
                  <a:srgbClr val="FF0000"/>
                </a:solidFill>
              </a:rPr>
              <a:t>Bildung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und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Wissenschaft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im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tertiären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Bildungsbereich</a:t>
            </a:r>
            <a:endParaRPr lang="cs-CZ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00" i="1" dirty="0" smtClean="0">
              <a:solidFill>
                <a:srgbClr val="FF0000"/>
              </a:solidFill>
            </a:endParaRPr>
          </a:p>
          <a:p>
            <a:r>
              <a:rPr lang="cs-CZ" sz="1800" dirty="0" smtClean="0"/>
              <a:t>2015: 23. rok realizace / </a:t>
            </a:r>
            <a:r>
              <a:rPr lang="cs-CZ" sz="1800" i="1" dirty="0" smtClean="0">
                <a:solidFill>
                  <a:srgbClr val="FF0000"/>
                </a:solidFill>
              </a:rPr>
              <a:t>23. </a:t>
            </a:r>
            <a:r>
              <a:rPr lang="cs-CZ" sz="1800" i="1" dirty="0" err="1" smtClean="0">
                <a:solidFill>
                  <a:srgbClr val="FF0000"/>
                </a:solidFill>
              </a:rPr>
              <a:t>Programmjahr</a:t>
            </a:r>
            <a:endParaRPr lang="cs-CZ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00" i="1" dirty="0" smtClean="0">
              <a:solidFill>
                <a:srgbClr val="FF0000"/>
              </a:solidFill>
            </a:endParaRPr>
          </a:p>
          <a:p>
            <a:r>
              <a:rPr lang="cs-CZ" sz="1800" dirty="0" smtClean="0"/>
              <a:t>Příprava nijak komplikovaná a administrativa přímo jednoduchá / </a:t>
            </a:r>
            <a:r>
              <a:rPr lang="cs-CZ" sz="1800" i="1" dirty="0" err="1" smtClean="0">
                <a:solidFill>
                  <a:srgbClr val="FF0000"/>
                </a:solidFill>
              </a:rPr>
              <a:t>Antragstellung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überhaupt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nicht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kompliziert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und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Administration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äusserst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einfach</a:t>
            </a:r>
            <a:r>
              <a:rPr lang="cs-CZ" sz="1800" dirty="0" smtClean="0"/>
              <a:t> (PFEIFEROVÁ, 2015, JU)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</a:p>
          <a:p>
            <a:r>
              <a:rPr lang="cs-CZ" sz="1800" dirty="0" smtClean="0"/>
              <a:t>Základem Dohoda mezi vládou České republiky a vládou Rakouské republiky / </a:t>
            </a:r>
            <a:r>
              <a:rPr lang="cs-CZ" sz="1800" i="1" dirty="0" smtClean="0">
                <a:solidFill>
                  <a:srgbClr val="FF0000"/>
                </a:solidFill>
              </a:rPr>
              <a:t>Grund </a:t>
            </a:r>
            <a:r>
              <a:rPr lang="cs-CZ" sz="1800" i="1" dirty="0" err="1" smtClean="0">
                <a:solidFill>
                  <a:srgbClr val="FF0000"/>
                </a:solidFill>
              </a:rPr>
              <a:t>im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Abkommen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zwischen</a:t>
            </a:r>
            <a:r>
              <a:rPr lang="cs-CZ" sz="1800" i="1" dirty="0" smtClean="0">
                <a:solidFill>
                  <a:srgbClr val="FF0000"/>
                </a:solidFill>
              </a:rPr>
              <a:t> der Republik </a:t>
            </a:r>
            <a:r>
              <a:rPr lang="cs-CZ" sz="1800" i="1" dirty="0" err="1" smtClean="0">
                <a:solidFill>
                  <a:srgbClr val="FF0000"/>
                </a:solidFill>
              </a:rPr>
              <a:t>Österreich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und</a:t>
            </a:r>
            <a:r>
              <a:rPr lang="cs-CZ" sz="1800" i="1" dirty="0" smtClean="0">
                <a:solidFill>
                  <a:srgbClr val="FF0000"/>
                </a:solidFill>
              </a:rPr>
              <a:t> der </a:t>
            </a:r>
            <a:r>
              <a:rPr lang="cs-CZ" sz="1800" i="1" dirty="0" err="1" smtClean="0">
                <a:solidFill>
                  <a:srgbClr val="FF0000"/>
                </a:solidFill>
              </a:rPr>
              <a:t>Tschechischen</a:t>
            </a:r>
            <a:r>
              <a:rPr lang="cs-CZ" sz="1800" i="1" dirty="0" smtClean="0">
                <a:solidFill>
                  <a:srgbClr val="FF0000"/>
                </a:solidFill>
              </a:rPr>
              <a:t> Republik </a:t>
            </a:r>
            <a:r>
              <a:rPr lang="cs-CZ" sz="1800" dirty="0" smtClean="0"/>
              <a:t>(2008)</a:t>
            </a:r>
          </a:p>
          <a:p>
            <a:pPr marL="0" indent="0">
              <a:buNone/>
            </a:pPr>
            <a:endParaRPr lang="cs-CZ" sz="900" dirty="0" smtClean="0"/>
          </a:p>
          <a:p>
            <a:r>
              <a:rPr lang="cs-CZ" sz="1800" dirty="0" smtClean="0"/>
              <a:t>Proměna poměru financování / </a:t>
            </a:r>
            <a:r>
              <a:rPr lang="cs-CZ" sz="1800" dirty="0" err="1" smtClean="0">
                <a:solidFill>
                  <a:srgbClr val="FF0000"/>
                </a:solidFill>
              </a:rPr>
              <a:t>Änderung</a:t>
            </a:r>
            <a:r>
              <a:rPr lang="cs-CZ" sz="1800" dirty="0" smtClean="0">
                <a:solidFill>
                  <a:srgbClr val="FF0000"/>
                </a:solidFill>
              </a:rPr>
              <a:t> des </a:t>
            </a:r>
            <a:r>
              <a:rPr lang="cs-CZ" sz="1800" dirty="0" err="1" smtClean="0">
                <a:solidFill>
                  <a:srgbClr val="FF0000"/>
                </a:solidFill>
              </a:rPr>
              <a:t>Verhältnises</a:t>
            </a:r>
            <a:r>
              <a:rPr lang="cs-CZ" sz="1800" dirty="0" smtClean="0">
                <a:solidFill>
                  <a:srgbClr val="FF0000"/>
                </a:solidFill>
              </a:rPr>
              <a:t> der </a:t>
            </a:r>
            <a:r>
              <a:rPr lang="cs-CZ" sz="1800" dirty="0" err="1" smtClean="0">
                <a:solidFill>
                  <a:srgbClr val="FF0000"/>
                </a:solidFill>
              </a:rPr>
              <a:t>Finanzierung</a:t>
            </a:r>
            <a:r>
              <a:rPr lang="cs-CZ" sz="18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cs-CZ" sz="1600" dirty="0" smtClean="0"/>
              <a:t>z/</a:t>
            </a:r>
            <a:r>
              <a:rPr lang="cs-CZ" sz="1600" i="1" dirty="0" smtClean="0">
                <a:solidFill>
                  <a:srgbClr val="FF0000"/>
                </a:solidFill>
              </a:rPr>
              <a:t>von</a:t>
            </a:r>
            <a:r>
              <a:rPr lang="cs-CZ" sz="1600" dirty="0" smtClean="0"/>
              <a:t> </a:t>
            </a:r>
            <a:r>
              <a:rPr lang="cs-CZ" sz="1600" dirty="0"/>
              <a:t>3 : 1 v první </a:t>
            </a:r>
            <a:r>
              <a:rPr lang="cs-CZ" sz="1600" dirty="0" smtClean="0"/>
              <a:t>etapě/</a:t>
            </a:r>
            <a:r>
              <a:rPr lang="cs-CZ" sz="1600" i="1" dirty="0" smtClean="0">
                <a:solidFill>
                  <a:srgbClr val="FF0000"/>
                </a:solidFill>
              </a:rPr>
              <a:t>in der </a:t>
            </a:r>
            <a:r>
              <a:rPr lang="cs-CZ" sz="1600" i="1" dirty="0" err="1" smtClean="0">
                <a:solidFill>
                  <a:srgbClr val="FF0000"/>
                </a:solidFill>
              </a:rPr>
              <a:t>ersten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Etappe</a:t>
            </a:r>
            <a:r>
              <a:rPr lang="cs-CZ" sz="1600" i="1" dirty="0" smtClean="0">
                <a:solidFill>
                  <a:srgbClr val="FF0000"/>
                </a:solidFill>
              </a:rPr>
              <a:t>, </a:t>
            </a:r>
          </a:p>
          <a:p>
            <a:pPr lvl="1"/>
            <a:r>
              <a:rPr lang="cs-CZ" sz="1600" dirty="0" smtClean="0"/>
              <a:t>přes/</a:t>
            </a:r>
            <a:r>
              <a:rPr lang="cs-CZ" sz="1600" i="1" dirty="0" err="1" smtClean="0">
                <a:solidFill>
                  <a:srgbClr val="FF0000"/>
                </a:solidFill>
              </a:rPr>
              <a:t>über</a:t>
            </a:r>
            <a:r>
              <a:rPr lang="cs-CZ" sz="1600" dirty="0" smtClean="0"/>
              <a:t>  </a:t>
            </a:r>
            <a:r>
              <a:rPr lang="cs-CZ" sz="1600" dirty="0"/>
              <a:t>2 : 1 ve druhé a třetí </a:t>
            </a:r>
            <a:r>
              <a:rPr lang="cs-CZ" sz="1600" dirty="0" smtClean="0"/>
              <a:t>etapě/</a:t>
            </a:r>
            <a:r>
              <a:rPr lang="cs-CZ" sz="1600" i="1" dirty="0" smtClean="0">
                <a:solidFill>
                  <a:srgbClr val="FF0000"/>
                </a:solidFill>
              </a:rPr>
              <a:t>in der </a:t>
            </a:r>
            <a:r>
              <a:rPr lang="cs-CZ" sz="1600" i="1" dirty="0" err="1" smtClean="0">
                <a:solidFill>
                  <a:srgbClr val="FF0000"/>
                </a:solidFill>
              </a:rPr>
              <a:t>zweiten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und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dritten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Etappe</a:t>
            </a:r>
            <a:r>
              <a:rPr lang="cs-CZ" sz="1600" i="1" dirty="0" smtClean="0">
                <a:solidFill>
                  <a:srgbClr val="FF0000"/>
                </a:solidFill>
              </a:rPr>
              <a:t>, </a:t>
            </a:r>
          </a:p>
          <a:p>
            <a:pPr lvl="1"/>
            <a:r>
              <a:rPr lang="cs-CZ" sz="1600" dirty="0" smtClean="0"/>
              <a:t>na/</a:t>
            </a:r>
            <a:r>
              <a:rPr lang="cs-CZ" sz="1600" i="1" dirty="0" err="1" smtClean="0">
                <a:solidFill>
                  <a:srgbClr val="FF0000"/>
                </a:solidFill>
              </a:rPr>
              <a:t>auf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das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1 </a:t>
            </a:r>
            <a:r>
              <a:rPr lang="cs-CZ" sz="1600" dirty="0"/>
              <a:t>: 1 počínaje </a:t>
            </a:r>
            <a:r>
              <a:rPr lang="cs-CZ" sz="1600" dirty="0" smtClean="0"/>
              <a:t>rokem/</a:t>
            </a:r>
            <a:r>
              <a:rPr lang="cs-CZ" sz="1600" i="1" dirty="0" err="1" smtClean="0">
                <a:solidFill>
                  <a:srgbClr val="FF0000"/>
                </a:solidFill>
              </a:rPr>
              <a:t>seit</a:t>
            </a:r>
            <a:r>
              <a:rPr lang="cs-CZ" sz="1600" i="1" dirty="0" smtClean="0">
                <a:solidFill>
                  <a:srgbClr val="FF0000"/>
                </a:solidFill>
              </a:rPr>
              <a:t> 2005 </a:t>
            </a:r>
            <a:r>
              <a:rPr lang="cs-CZ" sz="1600" i="1" dirty="0" err="1" smtClean="0">
                <a:solidFill>
                  <a:srgbClr val="FF0000"/>
                </a:solidFill>
              </a:rPr>
              <a:t>gültige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Verhältnis</a:t>
            </a:r>
            <a:endParaRPr lang="cs-CZ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Dílčí aktivity / </a:t>
            </a:r>
            <a:r>
              <a:rPr lang="cs-CZ" i="1" dirty="0" err="1" smtClean="0">
                <a:solidFill>
                  <a:srgbClr val="FF0000"/>
                </a:solidFill>
              </a:rPr>
              <a:t>Teilaktivitäten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314047"/>
            <a:ext cx="8082321" cy="4114800"/>
          </a:xfrm>
        </p:spPr>
        <p:txBody>
          <a:bodyPr/>
          <a:lstStyle/>
          <a:p>
            <a:r>
              <a:rPr lang="cs-CZ" dirty="0" smtClean="0"/>
              <a:t>Stipendia (359) / </a:t>
            </a:r>
            <a:r>
              <a:rPr lang="cs-CZ" i="1" dirty="0" err="1" smtClean="0">
                <a:solidFill>
                  <a:srgbClr val="FF0000"/>
                </a:solidFill>
              </a:rPr>
              <a:t>Stipendien</a:t>
            </a:r>
            <a:r>
              <a:rPr lang="cs-CZ" i="1" dirty="0" smtClean="0">
                <a:solidFill>
                  <a:srgbClr val="FF0000"/>
                </a:solidFill>
              </a:rPr>
              <a:t> (170) </a:t>
            </a:r>
          </a:p>
          <a:p>
            <a:r>
              <a:rPr lang="cs-CZ" dirty="0" smtClean="0"/>
              <a:t>Letní jazykové školy (240) / </a:t>
            </a:r>
            <a:r>
              <a:rPr lang="cs-CZ" i="1" dirty="0" err="1" smtClean="0">
                <a:solidFill>
                  <a:srgbClr val="FF0000"/>
                </a:solidFill>
              </a:rPr>
              <a:t>Sommerkollegs</a:t>
            </a:r>
            <a:r>
              <a:rPr lang="cs-CZ" i="1" dirty="0" smtClean="0">
                <a:solidFill>
                  <a:srgbClr val="FF0000"/>
                </a:solidFill>
              </a:rPr>
              <a:t> (151)</a:t>
            </a:r>
          </a:p>
          <a:p>
            <a:r>
              <a:rPr lang="cs-CZ" dirty="0" smtClean="0"/>
              <a:t>Projekty spolupráce / </a:t>
            </a:r>
            <a:r>
              <a:rPr lang="cs-CZ" i="1" dirty="0" err="1" smtClean="0">
                <a:solidFill>
                  <a:srgbClr val="FF0000"/>
                </a:solidFill>
              </a:rPr>
              <a:t>Kooperationsprojekte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Public Relations / </a:t>
            </a:r>
            <a:r>
              <a:rPr lang="cs-CZ" sz="2000" i="1" dirty="0" err="1" smtClean="0">
                <a:solidFill>
                  <a:srgbClr val="FF0000"/>
                </a:solidFill>
              </a:rPr>
              <a:t>Öffentlichkeitsarbeit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Finance / </a:t>
            </a:r>
            <a:r>
              <a:rPr lang="cs-CZ" sz="2000" i="1" dirty="0" err="1" smtClean="0">
                <a:solidFill>
                  <a:srgbClr val="FF0000"/>
                </a:solidFill>
              </a:rPr>
              <a:t>Finanzen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b="1" dirty="0" smtClean="0"/>
              <a:t>Zdroj: Výroční zprávy 2011-2015</a:t>
            </a:r>
          </a:p>
          <a:p>
            <a:r>
              <a:rPr lang="cs-CZ" b="1" i="1" dirty="0" err="1" smtClean="0">
                <a:solidFill>
                  <a:srgbClr val="FF0000"/>
                </a:solidFill>
              </a:rPr>
              <a:t>Quelle</a:t>
            </a:r>
            <a:r>
              <a:rPr lang="cs-CZ" b="1" i="1" dirty="0" smtClean="0">
                <a:solidFill>
                  <a:srgbClr val="FF0000"/>
                </a:solidFill>
              </a:rPr>
              <a:t>: </a:t>
            </a:r>
            <a:r>
              <a:rPr lang="cs-CZ" b="1" i="1" dirty="0" err="1" smtClean="0">
                <a:solidFill>
                  <a:srgbClr val="FF0000"/>
                </a:solidFill>
              </a:rPr>
              <a:t>Jahresberichte</a:t>
            </a:r>
            <a:r>
              <a:rPr lang="cs-CZ" b="1" i="1" dirty="0" smtClean="0">
                <a:solidFill>
                  <a:srgbClr val="FF0000"/>
                </a:solidFill>
              </a:rPr>
              <a:t> 2011-2015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342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/ </a:t>
            </a:r>
            <a:r>
              <a:rPr lang="cs-CZ" i="1" dirty="0" err="1">
                <a:solidFill>
                  <a:srgbClr val="FF0000"/>
                </a:solidFill>
              </a:rPr>
              <a:t>Stipendien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891867" y="6239933"/>
            <a:ext cx="1841740" cy="4572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664656"/>
              </p:ext>
            </p:extLst>
          </p:nvPr>
        </p:nvGraphicFramePr>
        <p:xfrm>
          <a:off x="821267" y="2057399"/>
          <a:ext cx="7840133" cy="419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79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256" y="1447272"/>
            <a:ext cx="8086635" cy="647700"/>
          </a:xfrm>
        </p:spPr>
        <p:txBody>
          <a:bodyPr/>
          <a:lstStyle/>
          <a:p>
            <a:r>
              <a:rPr lang="cs-CZ" dirty="0"/>
              <a:t>CZ-stipendisté podle domácí univerzity/VŠ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i="1" dirty="0" err="1" smtClean="0">
                <a:solidFill>
                  <a:srgbClr val="FF0000"/>
                </a:solidFill>
              </a:rPr>
              <a:t>Anzahl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der </a:t>
            </a:r>
            <a:r>
              <a:rPr lang="cs-CZ" i="1" dirty="0" err="1">
                <a:solidFill>
                  <a:srgbClr val="FF0000"/>
                </a:solidFill>
              </a:rPr>
              <a:t>Stipendiatinnen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aus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Tschechien</a:t>
            </a:r>
            <a:r>
              <a:rPr lang="cs-CZ" i="1" dirty="0">
                <a:solidFill>
                  <a:srgbClr val="FF0000"/>
                </a:solidFill>
              </a:rPr>
              <a:t> nach der </a:t>
            </a:r>
            <a:r>
              <a:rPr lang="cs-CZ" i="1" dirty="0" err="1">
                <a:solidFill>
                  <a:srgbClr val="FF0000"/>
                </a:solidFill>
              </a:rPr>
              <a:t>Heimatuniversität</a:t>
            </a:r>
            <a:r>
              <a:rPr lang="cs-CZ" i="1" dirty="0">
                <a:solidFill>
                  <a:srgbClr val="FF0000"/>
                </a:solidFill>
              </a:rPr>
              <a:t>/-</a:t>
            </a:r>
            <a:r>
              <a:rPr lang="cs-CZ" i="1" dirty="0" err="1">
                <a:solidFill>
                  <a:srgbClr val="FF0000"/>
                </a:solidFill>
              </a:rPr>
              <a:t>hochschule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43027"/>
              </p:ext>
            </p:extLst>
          </p:nvPr>
        </p:nvGraphicFramePr>
        <p:xfrm>
          <a:off x="1367366" y="2217208"/>
          <a:ext cx="6472767" cy="411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70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655" y="1100139"/>
            <a:ext cx="8086635" cy="647700"/>
          </a:xfrm>
        </p:spPr>
        <p:txBody>
          <a:bodyPr/>
          <a:lstStyle/>
          <a:p>
            <a:r>
              <a:rPr lang="cs-CZ" dirty="0"/>
              <a:t>Letní jazykové školy </a:t>
            </a:r>
            <a:r>
              <a:rPr lang="cs-CZ" dirty="0" smtClean="0"/>
              <a:t>- studující </a:t>
            </a:r>
            <a:br>
              <a:rPr lang="cs-CZ" dirty="0" smtClean="0"/>
            </a:br>
            <a:r>
              <a:rPr lang="cs-CZ" i="1" dirty="0" err="1" smtClean="0">
                <a:solidFill>
                  <a:srgbClr val="FF0000"/>
                </a:solidFill>
              </a:rPr>
              <a:t>Sommerkollegs</a:t>
            </a:r>
            <a:r>
              <a:rPr lang="cs-CZ" i="1" dirty="0" smtClean="0">
                <a:solidFill>
                  <a:srgbClr val="FF0000"/>
                </a:solidFill>
              </a:rPr>
              <a:t> - </a:t>
            </a:r>
            <a:r>
              <a:rPr lang="cs-CZ" i="1" dirty="0" err="1" smtClean="0">
                <a:solidFill>
                  <a:srgbClr val="FF0000"/>
                </a:solidFill>
              </a:rPr>
              <a:t>Studierende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089044"/>
              </p:ext>
            </p:extLst>
          </p:nvPr>
        </p:nvGraphicFramePr>
        <p:xfrm>
          <a:off x="1447799" y="2074332"/>
          <a:ext cx="6087534" cy="405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35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789" y="753006"/>
            <a:ext cx="8086635" cy="647700"/>
          </a:xfrm>
        </p:spPr>
        <p:txBody>
          <a:bodyPr/>
          <a:lstStyle/>
          <a:p>
            <a:r>
              <a:rPr lang="cs-CZ" dirty="0"/>
              <a:t>Projekty spolupráce / </a:t>
            </a:r>
            <a:r>
              <a:rPr lang="cs-CZ" i="1" dirty="0" err="1">
                <a:solidFill>
                  <a:srgbClr val="FF0000"/>
                </a:solidFill>
              </a:rPr>
              <a:t>Kooperationsprojekte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14992"/>
              </p:ext>
            </p:extLst>
          </p:nvPr>
        </p:nvGraphicFramePr>
        <p:xfrm>
          <a:off x="110067" y="1805363"/>
          <a:ext cx="8830734" cy="4383771"/>
        </p:xfrm>
        <a:graphic>
          <a:graphicData uri="http://schemas.openxmlformats.org/drawingml/2006/table">
            <a:tbl>
              <a:tblPr/>
              <a:tblGrid>
                <a:gridCol w="2930858"/>
                <a:gridCol w="794475"/>
                <a:gridCol w="812800"/>
                <a:gridCol w="812800"/>
                <a:gridCol w="804334"/>
                <a:gridCol w="846666"/>
                <a:gridCol w="770467"/>
                <a:gridCol w="1058334"/>
              </a:tblGrid>
              <a:tr h="324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/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insgesamt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schválené projekty / bewilligte Projekte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účast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VŠ z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Teilnahme Unis aus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Brünn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podíl / </a:t>
                      </a:r>
                      <a:r>
                        <a:rPr lang="cs-CZ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účast VŠ z Vídně / Teilnahme Unis aus Wien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podíl / Anteil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schválená částka / bewilligte Beiträge (EUR)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87 349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96 266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120 849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104 370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100 466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509 300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schválená částka / bewilligte Beiträge (Kč)</a:t>
                      </a:r>
                    </a:p>
                  </a:txBody>
                  <a:tcPr marL="8967" marR="8967" marT="8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2 262 000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3 324 000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2 694 000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2 780 000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2 751 000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2 449 000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10 674 000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3 561 000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3 154 000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3 361 000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3 232 000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14 031 000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podpoření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studenti / </a:t>
                      </a: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unterstützte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Studierende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2 134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podpoření akademičtí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pracovníci / </a:t>
                      </a: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unterstützte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Universitätsmitarbeiterinnen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</a:t>
                      </a:r>
                    </a:p>
                  </a:txBody>
                  <a:tcPr marL="8967" marR="8967" marT="8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98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Schválené projekty podle obsahového zaměření </a:t>
            </a:r>
            <a:r>
              <a:rPr lang="cs-CZ" dirty="0" smtClean="0"/>
              <a:t> </a:t>
            </a:r>
            <a:r>
              <a:rPr lang="cs-CZ" i="1" dirty="0" err="1">
                <a:solidFill>
                  <a:srgbClr val="FF0000"/>
                </a:solidFill>
              </a:rPr>
              <a:t>Bewilligte</a:t>
            </a:r>
            <a:r>
              <a:rPr lang="cs-CZ" i="1" dirty="0">
                <a:solidFill>
                  <a:srgbClr val="FF0000"/>
                </a:solidFill>
              </a:rPr>
              <a:t> Projekte nach </a:t>
            </a:r>
            <a:r>
              <a:rPr lang="cs-CZ" i="1" dirty="0" err="1">
                <a:solidFill>
                  <a:srgbClr val="FF0000"/>
                </a:solidFill>
              </a:rPr>
              <a:t>inhaltlicher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Ausrichtung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502"/>
              </p:ext>
            </p:extLst>
          </p:nvPr>
        </p:nvGraphicFramePr>
        <p:xfrm>
          <a:off x="533400" y="2068513"/>
          <a:ext cx="83629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56293"/>
              </p:ext>
            </p:extLst>
          </p:nvPr>
        </p:nvGraphicFramePr>
        <p:xfrm>
          <a:off x="0" y="2396067"/>
          <a:ext cx="1028964" cy="3143250"/>
        </p:xfrm>
        <a:graphic>
          <a:graphicData uri="http://schemas.openxmlformats.org/drawingml/2006/table">
            <a:tbl>
              <a:tblPr/>
              <a:tblGrid>
                <a:gridCol w="1028964"/>
              </a:tblGrid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88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0332" y="549806"/>
            <a:ext cx="7171267" cy="647700"/>
          </a:xfrm>
        </p:spPr>
        <p:txBody>
          <a:bodyPr/>
          <a:lstStyle/>
          <a:p>
            <a:r>
              <a:rPr lang="cs-CZ" dirty="0" smtClean="0"/>
              <a:t>Projekty s územním/geografickým zaměřením  </a:t>
            </a:r>
            <a:r>
              <a:rPr lang="cs-CZ" i="1" dirty="0" smtClean="0">
                <a:solidFill>
                  <a:srgbClr val="FF0000"/>
                </a:solidFill>
              </a:rPr>
              <a:t>Projekte </a:t>
            </a:r>
            <a:r>
              <a:rPr lang="cs-CZ" i="1" dirty="0" err="1" smtClean="0">
                <a:solidFill>
                  <a:srgbClr val="FF0000"/>
                </a:solidFill>
              </a:rPr>
              <a:t>mit</a:t>
            </a:r>
            <a:r>
              <a:rPr lang="cs-CZ" i="1" dirty="0" smtClean="0">
                <a:solidFill>
                  <a:srgbClr val="FF0000"/>
                </a:solidFill>
              </a:rPr>
              <a:t> dem </a:t>
            </a:r>
            <a:r>
              <a:rPr lang="cs-CZ" i="1" dirty="0" err="1" smtClean="0">
                <a:solidFill>
                  <a:srgbClr val="FF0000"/>
                </a:solidFill>
              </a:rPr>
              <a:t>räumlichen</a:t>
            </a:r>
            <a:r>
              <a:rPr lang="cs-CZ" i="1" dirty="0" smtClean="0">
                <a:solidFill>
                  <a:srgbClr val="FF0000"/>
                </a:solidFill>
              </a:rPr>
              <a:t>/ </a:t>
            </a:r>
            <a:r>
              <a:rPr lang="cs-CZ" i="1" dirty="0" err="1" smtClean="0">
                <a:solidFill>
                  <a:srgbClr val="FF0000"/>
                </a:solidFill>
              </a:rPr>
              <a:t>geographischen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Bezug</a:t>
            </a:r>
            <a:endParaRPr lang="cs-CZ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48048"/>
              </p:ext>
            </p:extLst>
          </p:nvPr>
        </p:nvGraphicFramePr>
        <p:xfrm>
          <a:off x="67733" y="1223433"/>
          <a:ext cx="8957733" cy="5448300"/>
        </p:xfrm>
        <a:graphic>
          <a:graphicData uri="http://schemas.openxmlformats.org/drawingml/2006/table">
            <a:tbl>
              <a:tblPr/>
              <a:tblGrid>
                <a:gridCol w="544464"/>
                <a:gridCol w="6457470"/>
                <a:gridCol w="931333"/>
                <a:gridCol w="102446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ČÍSLO / NR.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NÁZEV /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CZ-ÚČAST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AT-TEILNAHME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73p10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Entrepreneurs, SMEs and their behavioral strategies in the business environment - comparison of Austrian and Czech small enterprises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Pardubice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73p16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Wissenschaftliche Seminare und Exkursionen aus dem Bereich des Eisenbahnwesens in Österreich und der Tschechischen Republik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VUT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Pölten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74p1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Transformation des Grenzraums am Beispiel einer niederösterreichisch-südmährischen Region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MU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/ Uni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75p19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Innovation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Wandel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České Budějovice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72p17*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Grenzüberschreitendes Unterrichtspraktikum: Interkulturelles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Teamteaching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České Budějovice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72p20*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Neue Trends in der Stadtplanung - von der kompakten Stadt zu SMART CITY. Erfahrungsaustausch Graz - Brno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VUT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71p4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History of Mass Housing of Czechoslovakia and Austria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VUT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/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69p16*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Aktuelle nachhaltige und energieeffiziente Stadtentwicklungen in Brno und Graz II/I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VUT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69p23*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Grenzüberschreitendes Unterrichtspraktikum: Interkulturelles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Teamteaching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České Budějovice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Oberösterreich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67p6*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Grenzüberschreitende Zusammenarbeit im Geographieunterricht in Österreich und der Tschechischen Republik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MU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Burgenland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64p3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Resources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Management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Courses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Cooperation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62p2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Gemeinsame Geschichte erleben - interkulturell, interdisziplinär, interaktiv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Ústí n. L.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63p8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it possible to connect the rescue of the industrial monument with the development of the city?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VUT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/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63p1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Nachhaltige Nachnutzungsoptionen für urbane Altstandorte (Brachflächen) in Brno und 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Mendelu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62p5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Tschechisch-Österreichisches Symposium "Mitteleuropa? Zwischen Realität, Chimäre und Konzept"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/ Uni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62p7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Krise der europäischen Integration und der EU im Recht und Politik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Olomouc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63p9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Studying Local Rural Systems: From Theory to Practice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České Budějovice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Klagenfurt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63p10*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trifft Brünn - eine (sub)kulturelle Annäherung jenseits monarchistischer Klischees und Mauerfall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Brno / MU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26156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sci_sablona_4×3_cz</Template>
  <TotalTime>457</TotalTime>
  <Words>744</Words>
  <Application>Microsoft Office PowerPoint</Application>
  <PresentationFormat>Předvádění na obrazovce (4:3)</PresentationFormat>
  <Paragraphs>229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Prezentace_MU_CZ</vt:lpstr>
      <vt:lpstr>ČESKO-RAKOUSKÁ SPOLUPRÁCE S PODPOROU PROGRAMU AKTION CZ-AT  TSCHECHISCH-ÖSTERREICHISCHE ZUSAMMENARBEIT MIT DER UNTERSTÜTZUNG VOM PROGRAMM AKTION CZ-AT  Milan Jeřábek, Wien, 31. 05. 2017 </vt:lpstr>
      <vt:lpstr>Popis programu / Beschreibung des Programmes</vt:lpstr>
      <vt:lpstr>Dílčí aktivity / Teilaktivitäten</vt:lpstr>
      <vt:lpstr>Stipendia / Stipendien</vt:lpstr>
      <vt:lpstr>CZ-stipendisté podle domácí univerzity/VŠ   Anzahl der Stipendiatinnen aus Tschechien nach der Heimatuniversität/-hochschule</vt:lpstr>
      <vt:lpstr>Letní jazykové školy - studující  Sommerkollegs - Studierende</vt:lpstr>
      <vt:lpstr>Projekty spolupráce / Kooperationsprojekte</vt:lpstr>
      <vt:lpstr>Schválené projekty podle obsahového zaměření  Bewilligte Projekte nach inhaltlicher Ausrichtung</vt:lpstr>
      <vt:lpstr>Projekty s územním/geografickým zaměřením  Projekte mit dem räumlichen/ geographischen Bezug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TRANSFORMACE POHRANIČÍ  NA PŘÍKLADU JIHOMORAVSKÉHO- DOLNORAKOUSKÉHO REGIONU  PŘEDSTAVENÍ  A VYBRANÉ VÝSLEDKY PROJEKTU    Milan Jeřábek, TK, 16. 11. 2016</dc:title>
  <dc:creator>Ema Wiesnerová</dc:creator>
  <cp:lastModifiedBy>Jeřábek Jakub</cp:lastModifiedBy>
  <cp:revision>29</cp:revision>
  <cp:lastPrinted>2016-11-14T07:40:50Z</cp:lastPrinted>
  <dcterms:created xsi:type="dcterms:W3CDTF">2016-11-11T14:27:50Z</dcterms:created>
  <dcterms:modified xsi:type="dcterms:W3CDTF">2017-05-18T20:07:51Z</dcterms:modified>
</cp:coreProperties>
</file>